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311" r:id="rId2"/>
    <p:sldId id="312" r:id="rId3"/>
    <p:sldId id="258" r:id="rId4"/>
    <p:sldId id="322" r:id="rId5"/>
    <p:sldId id="270" r:id="rId6"/>
    <p:sldId id="284" r:id="rId7"/>
    <p:sldId id="323" r:id="rId8"/>
    <p:sldId id="319" r:id="rId9"/>
    <p:sldId id="301" r:id="rId10"/>
    <p:sldId id="303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00" autoAdjust="0"/>
    <p:restoredTop sz="94660"/>
  </p:normalViewPr>
  <p:slideViewPr>
    <p:cSldViewPr snapToGrid="0">
      <p:cViewPr varScale="1">
        <p:scale>
          <a:sx n="64" d="100"/>
          <a:sy n="64" d="100"/>
        </p:scale>
        <p:origin x="84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3E21B47-E9AE-40E3-B66A-22D91D8479AF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32C24E9-5804-492B-965F-5FD8B34A09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9933385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006E344-B958-4D44-9EE2-00498704C816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ptos" panose="0211000402020202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ptos" panose="0211000402020202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141991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C79F5C-2913-4388-44E1-8F96435D514D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2175796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B1B479F-CE24-E0F8-6E01-51D164069A3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2204"/>
            <a:ext cx="9144000" cy="954024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bg2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7C58B7A-DD8C-F015-2044-1DBBF8E563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F920F50E-3D1B-44EA-AF3A-F70BBE96DEC8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1C53DE6-4E74-A407-AC60-8F2872DDC0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B1B735-4462-251F-0090-823DAB4C90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94DEA192-A93A-4200-BB2A-CC0D8D050D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CAF32FA3-A1A3-C16B-43CE-7E7C662A01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79652" y="498186"/>
            <a:ext cx="2632696" cy="1913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953001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D3E6FD-0857-B247-1C8B-AC1450C08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74C932-9C2E-E540-FE6E-F5E975725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D6A91-B5C5-029D-6422-6668EFBF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219A38-3629-8480-783F-33583D71B63C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12234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1E321-96D3-5A53-9920-2CA97DB40E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B655E45-8466-AB1A-04DC-0C67A4C92C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013794A-1A0B-02F5-5150-E2B2A4DA05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8C6B115-C10B-8215-1AA7-6BC403A08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4594A50-1B24-138E-7B6D-E4A0ACF76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F5CE16-3457-C7D8-6646-844946D283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792967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EBA12C1-BBAA-B21D-353D-D2B44483D0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B83FDDC-A346-771C-4CED-BF54A6B923F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A768409-220D-81E9-A47A-EA4B86F2A38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9A7216-8E65-4FA7-C97A-3933D5207E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3243FE-EF86-3079-4543-15DA34167D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37F16CC-5826-CEAD-5D55-26376EF1E3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18133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CDCA1B-444B-12A1-7BB1-729B039C56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F11661-F62E-9873-1128-71B7B5C8AA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0C2DC6-8A2C-3340-5BB1-D24E74B072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FD4804D-BFA7-59EF-A54A-88E59FA383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0F9916D-66D6-C072-44CA-B74ED0049F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57998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C73E6BF-532F-B6A8-1061-49B91242122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C676B3D-68A6-127E-E060-DD8B3DD78D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DC0F38-B2AD-D32A-D035-90E3AEC94C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19054EE-40AE-86BC-ACFA-882A3933842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F4A6A74-E4DB-791E-C96B-C1E5C2094DE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16937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F46E4-CF2A-37F6-76D4-F4CCDC0420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537448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A3751-3D84-A932-E9C9-6BF20C5E8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tx2"/>
                </a:solidFill>
              </a:defRPr>
            </a:lvl2pPr>
            <a:lvl4pPr>
              <a:defRPr>
                <a:solidFill>
                  <a:schemeClr val="tx2"/>
                </a:solidFill>
              </a:defRPr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423E1-328D-9404-E6AA-747695A74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20F50E-3D1B-44EA-AF3A-F70BBE96DEC8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380BE-7447-4F68-840D-A1A53C05D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272C0-87CE-51F1-ED60-386AC6719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4DEA192-A93A-4200-BB2A-CC0D8D050D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34C74356-7057-A231-1072-735DCE77F0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D1E7E6-F58C-E56A-8F3A-68F32719E985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69C2845A-69A8-86A6-7220-6BE39D3859B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23975"/>
            <a:ext cx="8537449" cy="365760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526271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981F0-D8F3-AA7E-B4B1-56485D708D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534400" cy="914400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5ABF06-9129-0B79-6FD0-DE887121F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7F3A8A-4905-241A-9D2D-015B69E8B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3827AB-7634-5DBB-E496-FC050ECC1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AB0E5B-B2A7-C0DA-4997-17F3763DFC3D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1251D10F-776A-8C79-B116-CCCCA10C42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  <p:sp>
        <p:nvSpPr>
          <p:cNvPr id="6" name="Text Placeholder 12">
            <a:extLst>
              <a:ext uri="{FF2B5EF4-FFF2-40B4-BE49-F238E27FC236}">
                <a16:creationId xmlns:a16="http://schemas.microsoft.com/office/drawing/2014/main" id="{7DAB6EF4-2562-2555-8928-7F0A6450EDDE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838200" y="1323975"/>
            <a:ext cx="8537449" cy="365760"/>
          </a:xfrm>
        </p:spPr>
        <p:txBody>
          <a:bodyPr anchor="ctr">
            <a:normAutofit/>
          </a:bodyPr>
          <a:lstStyle>
            <a:lvl1pPr marL="0" indent="0">
              <a:buNone/>
              <a:defRPr sz="2000">
                <a:solidFill>
                  <a:schemeClr val="tx1">
                    <a:lumMod val="60000"/>
                    <a:lumOff val="40000"/>
                  </a:schemeClr>
                </a:solidFill>
              </a:defRPr>
            </a:lvl1pPr>
          </a:lstStyle>
          <a:p>
            <a:pPr lvl="0"/>
            <a:r>
              <a:rPr lang="en-US" dirty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433687776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itle and Content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423E1-328D-9404-E6AA-747695A74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380BE-7447-4F68-840D-A1A53C05D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272C0-87CE-51F1-ED60-386AC6719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609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F46E4-CF2A-37F6-76D4-F4CCDC0420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537448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A3751-3D84-A932-E9C9-6BF20C5E8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2pPr>
              <a:defRPr>
                <a:solidFill>
                  <a:schemeClr val="tx2"/>
                </a:solidFill>
              </a:defRPr>
            </a:lvl2pPr>
            <a:lvl4pPr>
              <a:defRPr>
                <a:solidFill>
                  <a:schemeClr val="tx2"/>
                </a:solidFill>
              </a:defRPr>
            </a:lvl4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423E1-328D-9404-E6AA-747695A74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F920F50E-3D1B-44EA-AF3A-F70BBE96DEC8}" type="datetimeFigureOut">
              <a:rPr lang="en-US" smtClean="0"/>
              <a:pPr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380BE-7447-4F68-840D-A1A53C05D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272C0-87CE-51F1-ED60-386AC6719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94DEA192-A93A-4200-BB2A-CC0D8D050DF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34C74356-7057-A231-1072-735DCE77F0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E7D1E7E6-F58C-E56A-8F3A-68F32719E985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371352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E7F46E4-CF2A-37F6-76D4-F4CCDC042028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537448" cy="1325563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BA3751-3D84-A932-E9C9-6BF20C5E87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A9423E1-328D-9404-E6AA-747695A74A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33380BE-7447-4F68-840D-A1A53C05DF5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60272C0-87CE-51F1-ED60-386AC6719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34C74356-7057-A231-1072-735DCE77F0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999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4497D-DD14-27AD-A1D3-47CF23BA85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821D1-BF53-80B5-60F5-C369BA515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E6590-81F2-6D9B-33B9-20FF6D5F8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3F5FB-CBFE-582E-6311-51FD6E99D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134A9-A917-6F2B-21E9-768B0752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02EF62C5-D973-069D-C5D5-8307618DCC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10879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74497D-DD14-27AD-A1D3-47CF23BA856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>
            <a:normAutofit/>
          </a:bodyPr>
          <a:lstStyle>
            <a:lvl1pPr>
              <a:defRPr sz="54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DC821D1-BF53-80B5-60F5-C369BA51586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2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7FE6590-81F2-6D9B-33B9-20FF6D5F87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23F5FB-CBFE-582E-6311-51FD6E99D6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6D134A9-A917-6F2B-21E9-768B0752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02EF62C5-D973-069D-C5D5-8307618DCCF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9854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631F4D8-7FF5-8063-5F8B-18E7AB7A86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199" y="365125"/>
            <a:ext cx="8466221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D6868F6-0436-6D7E-A96C-50F3B8378DF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AF52DA0-4701-FA12-52D3-26600181270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23A45C1-F584-1634-2ACB-260C8EDD0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00F5FA9-D4CE-0BF9-92BF-C0DF4128EE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BB63FB3-4FDF-199C-582D-85981B8B9D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342407DB-617D-FB84-89A6-040E83E3D14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AD3B9BDC-3546-4D13-E223-FBE55B4EFE7B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783306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93122B-A6C2-A030-BF82-B6DB62A17A1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8464633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06CB59A-9A1A-D518-3A86-C27CC264D0A0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45DE196-4DB7-EC75-1148-52ACDD3F4B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3792BFA-AD20-30FE-EF86-4666F932739F}"/>
              </a:ext>
            </a:extLst>
          </p:cNvPr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C6246FA-3529-B6B6-CE50-93A20F88D50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0E5FC365-0161-1BD2-4005-2AA9DA04F9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D003803-A45F-BF84-3F58-F6087E7541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A6D3985-1A38-FD8A-406B-FE5B2605B7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  <p:pic>
        <p:nvPicPr>
          <p:cNvPr id="10" name="Picture 9" descr="A blue and white logo&#10;&#10;Description automatically generated">
            <a:extLst>
              <a:ext uri="{FF2B5EF4-FFF2-40B4-BE49-F238E27FC236}">
                <a16:creationId xmlns:a16="http://schemas.microsoft.com/office/drawing/2014/main" id="{214E2285-4715-3DA6-66E7-94FD5171CE4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CFDB3899-D6EC-8D5A-C57A-E4B5EA985AA6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919796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8981F0-D8F3-AA7E-B4B1-56485D708DF4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8534400" cy="1325563"/>
          </a:xfr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8F5ABF06-9129-0B79-6FD0-DE887121F7C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D7F3A8A-4905-241A-9D2D-015B69E8B9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C3827AB-7634-5DBB-E496-FC050ECC1B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DAB0E5B-B2A7-C0DA-4997-17F3763DFC3D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8" name="Picture 7" descr="A blue and white logo&#10;&#10;Description automatically generated">
            <a:extLst>
              <a:ext uri="{FF2B5EF4-FFF2-40B4-BE49-F238E27FC236}">
                <a16:creationId xmlns:a16="http://schemas.microsoft.com/office/drawing/2014/main" id="{1251D10F-776A-8C79-B116-CCCCA10C421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690682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E9D3E6FD-0857-B247-1C8B-AC1450C082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B74C932-9C2E-E540-FE6E-F5E975725B1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EDD6A91-B5C5-029D-6422-6668EFBF3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C5219A38-3629-8480-783F-33583D71B63C}"/>
              </a:ext>
            </a:extLst>
          </p:cNvPr>
          <p:cNvSpPr/>
          <p:nvPr userDrawn="1"/>
        </p:nvSpPr>
        <p:spPr>
          <a:xfrm>
            <a:off x="0" y="6311900"/>
            <a:ext cx="12192000" cy="546100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 descr="A blue and white logo&#10;&#10;Description automatically generated">
            <a:extLst>
              <a:ext uri="{FF2B5EF4-FFF2-40B4-BE49-F238E27FC236}">
                <a16:creationId xmlns:a16="http://schemas.microsoft.com/office/drawing/2014/main" id="{FD3303F1-21B6-7F7A-7229-D2B29CF34C7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02168" y="344995"/>
            <a:ext cx="1851632" cy="13456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66241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4D78FBF5-389A-F6B0-3BC5-AFD65C6CB92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0D61279-FAD6-0D73-1184-E0ADFD3698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B3820B-448B-965C-69BF-925D3CD9A6C9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20F50E-3D1B-44EA-AF3A-F70BBE96DEC8}" type="datetimeFigureOut">
              <a:rPr lang="en-US" smtClean="0"/>
              <a:t>11/25/2025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1CCB147-9925-AEAE-EAEE-EFDC585EB74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A179018-DED6-E159-B735-B9C48BA396D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DEA192-A93A-4200-BB2A-CC0D8D050DF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07958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0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CE8A68E-6001-38D8-36FB-F58809CE2D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2ED9AA-5718-F5A5-C3E3-73C922ADC29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398426"/>
            <a:ext cx="9144000" cy="2728210"/>
          </a:xfrm>
        </p:spPr>
        <p:txBody>
          <a:bodyPr>
            <a:normAutofit fontScale="90000"/>
          </a:bodyPr>
          <a:lstStyle/>
          <a:p>
            <a:r>
              <a:rPr lang="en-US" dirty="0"/>
              <a:t>PRESENTACIÓN PROPUESTA PARA MANEJO DEL SARGAZO</a:t>
            </a:r>
            <a:endParaRPr lang="en-MX" dirty="0"/>
          </a:p>
        </p:txBody>
      </p:sp>
    </p:spTree>
    <p:extLst>
      <p:ext uri="{BB962C8B-B14F-4D97-AF65-F5344CB8AC3E}">
        <p14:creationId xmlns:p14="http://schemas.microsoft.com/office/powerpoint/2010/main" val="7645028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8AD1E20-3C05-58B3-93FF-D7313DDAD6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2BB10B-495B-4162-7B08-22C5E5B5AA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4813" y="681038"/>
            <a:ext cx="9090835" cy="1009650"/>
          </a:xfrm>
        </p:spPr>
        <p:txBody>
          <a:bodyPr>
            <a:noAutofit/>
          </a:bodyPr>
          <a:lstStyle/>
          <a:p>
            <a:pPr algn="ctr"/>
            <a:r>
              <a:rPr lang="es-MX" sz="3200" dirty="0"/>
              <a:t>Proyección de Costos por número de llaves para las propiedades no frente al mar</a:t>
            </a:r>
            <a:endParaRPr lang="en-US" sz="3200" dirty="0"/>
          </a:p>
        </p:txBody>
      </p:sp>
      <p:pic>
        <p:nvPicPr>
          <p:cNvPr id="12" name="Content Placeholder 11">
            <a:extLst>
              <a:ext uri="{FF2B5EF4-FFF2-40B4-BE49-F238E27FC236}">
                <a16:creationId xmlns:a16="http://schemas.microsoft.com/office/drawing/2014/main" id="{0F319FEA-ACA2-3DE0-7B77-16D060DF62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3592" y="1828800"/>
            <a:ext cx="6640643" cy="4230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458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BEA4B8-B300-1F91-34AE-F58A06E95E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5657" y="1643744"/>
            <a:ext cx="8809591" cy="4288970"/>
          </a:xfrm>
        </p:spPr>
        <p:txBody>
          <a:bodyPr>
            <a:noAutofit/>
          </a:bodyPr>
          <a:lstStyle/>
          <a:p>
            <a:r>
              <a:rPr lang="en-MX" dirty="0"/>
              <a:t>¿Por qué estamos aquí?</a:t>
            </a:r>
            <a:br>
              <a:rPr lang="es-MX" sz="2800" dirty="0"/>
            </a:br>
            <a:br>
              <a:rPr lang="es-MX" sz="2800" dirty="0"/>
            </a:br>
            <a:br>
              <a:rPr lang="es-MX" sz="2800" dirty="0"/>
            </a:br>
            <a:r>
              <a:rPr lang="es-MX" sz="2800" dirty="0"/>
              <a:t>Motivados por el interés del bienestar de nuestra comunidad y el éxito de todos y cada uno de los miembros que la conforman, y por la profunda preocupación que provocan los efectos negativos de este fenómeno natural.</a:t>
            </a:r>
            <a:br>
              <a:rPr lang="es-MX" sz="2800" dirty="0"/>
            </a:br>
            <a:endParaRPr lang="en-MX" sz="2800" dirty="0"/>
          </a:p>
        </p:txBody>
      </p:sp>
    </p:spTree>
    <p:extLst>
      <p:ext uri="{BB962C8B-B14F-4D97-AF65-F5344CB8AC3E}">
        <p14:creationId xmlns:p14="http://schemas.microsoft.com/office/powerpoint/2010/main" val="35843742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each with a pile of algae&#10;&#10;Description automatically generated with medium confidence">
            <a:extLst>
              <a:ext uri="{FF2B5EF4-FFF2-40B4-BE49-F238E27FC236}">
                <a16:creationId xmlns:a16="http://schemas.microsoft.com/office/drawing/2014/main" id="{D9C487A3-217A-6F90-5742-2E82EF64AE4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3768"/>
          <a:stretch/>
        </p:blipFill>
        <p:spPr>
          <a:xfrm>
            <a:off x="488951" y="381000"/>
            <a:ext cx="7623173" cy="5617029"/>
          </a:xfrm>
          <a:prstGeom prst="rect">
            <a:avLst/>
          </a:prstGeom>
        </p:spPr>
      </p:pic>
      <p:sp>
        <p:nvSpPr>
          <p:cNvPr id="5" name="Title 1">
            <a:extLst>
              <a:ext uri="{FF2B5EF4-FFF2-40B4-BE49-F238E27FC236}">
                <a16:creationId xmlns:a16="http://schemas.microsoft.com/office/drawing/2014/main" id="{FE99D44D-05B5-8364-87D4-1F688B1BD016}"/>
              </a:ext>
            </a:extLst>
          </p:cNvPr>
          <p:cNvSpPr txBox="1">
            <a:spLocks/>
          </p:cNvSpPr>
          <p:nvPr/>
        </p:nvSpPr>
        <p:spPr>
          <a:xfrm>
            <a:off x="8500837" y="2449059"/>
            <a:ext cx="3448050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lnSpcReduction="1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X" sz="44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j-ea"/>
                <a:cs typeface="+mj-cs"/>
              </a:rPr>
              <a:t>EVITAR QUE ESTO VUELVA A OCURRIR!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493D97D-BAF0-77FB-104E-6730B6B4404A}"/>
              </a:ext>
            </a:extLst>
          </p:cNvPr>
          <p:cNvSpPr txBox="1"/>
          <p:nvPr/>
        </p:nvSpPr>
        <p:spPr>
          <a:xfrm>
            <a:off x="488951" y="6357937"/>
            <a:ext cx="273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*Fotos Bahía Fátima 2025</a:t>
            </a:r>
          </a:p>
        </p:txBody>
      </p:sp>
    </p:spTree>
    <p:extLst>
      <p:ext uri="{BB962C8B-B14F-4D97-AF65-F5344CB8AC3E}">
        <p14:creationId xmlns:p14="http://schemas.microsoft.com/office/powerpoint/2010/main" val="891235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A6FD59-A459-6E9B-5964-1C00EABBA6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BA84FEED-3A44-F906-ACDA-D7B36581C490}"/>
              </a:ext>
            </a:extLst>
          </p:cNvPr>
          <p:cNvSpPr txBox="1">
            <a:spLocks/>
          </p:cNvSpPr>
          <p:nvPr/>
        </p:nvSpPr>
        <p:spPr>
          <a:xfrm>
            <a:off x="4796852" y="4155003"/>
            <a:ext cx="6459029" cy="23876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X" sz="44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j-ea"/>
                <a:cs typeface="+mj-cs"/>
              </a:rPr>
              <a:t>EVITAR QUE ESTO VUELVA A OCURRIR!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0939348-CB24-2E83-EFAE-239C0EC8EA1B}"/>
              </a:ext>
            </a:extLst>
          </p:cNvPr>
          <p:cNvSpPr txBox="1"/>
          <p:nvPr/>
        </p:nvSpPr>
        <p:spPr>
          <a:xfrm>
            <a:off x="488951" y="6357937"/>
            <a:ext cx="27393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*Fotos Bahía Fátima 2025</a:t>
            </a:r>
          </a:p>
        </p:txBody>
      </p:sp>
      <p:pic>
        <p:nvPicPr>
          <p:cNvPr id="2" name="WhatsApp Video 2025-07-07 at 09.38.16">
            <a:hlinkClick r:id="" action="ppaction://media"/>
            <a:extLst>
              <a:ext uri="{FF2B5EF4-FFF2-40B4-BE49-F238E27FC236}">
                <a16:creationId xmlns:a16="http://schemas.microsoft.com/office/drawing/2014/main" id="{D8CAE52C-4C57-3AB0-A9DB-A4BD783EBF0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72257" y="870856"/>
            <a:ext cx="3881437" cy="5170715"/>
          </a:xfrm>
          <a:prstGeom prst="rect">
            <a:avLst/>
          </a:prstGeom>
        </p:spPr>
      </p:pic>
      <p:pic>
        <p:nvPicPr>
          <p:cNvPr id="3" name="Picture 2" descr="A high angle view of a beach&#10;&#10;Description automatically generated">
            <a:extLst>
              <a:ext uri="{FF2B5EF4-FFF2-40B4-BE49-F238E27FC236}">
                <a16:creationId xmlns:a16="http://schemas.microsoft.com/office/drawing/2014/main" id="{E378CC99-7C80-9F26-0676-470258B1E97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8679"/>
          <a:stretch/>
        </p:blipFill>
        <p:spPr>
          <a:xfrm>
            <a:off x="4572000" y="921489"/>
            <a:ext cx="4856813" cy="35211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644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82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FBA6560-9158-634E-C251-AB3893802F9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FBB80-8D26-5658-E052-84B0BCF290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54629" y="516890"/>
            <a:ext cx="8537448" cy="1325563"/>
          </a:xfrm>
        </p:spPr>
        <p:txBody>
          <a:bodyPr/>
          <a:lstStyle/>
          <a:p>
            <a:br>
              <a:rPr lang="en-US" dirty="0"/>
            </a:br>
            <a:r>
              <a:rPr lang="en-MX" dirty="0"/>
              <a:t>ANTECEDENTES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3065772-7335-784D-C333-D12591FD8D9A}"/>
              </a:ext>
            </a:extLst>
          </p:cNvPr>
          <p:cNvSpPr txBox="1"/>
          <p:nvPr/>
        </p:nvSpPr>
        <p:spPr>
          <a:xfrm>
            <a:off x="1654629" y="2223221"/>
            <a:ext cx="7551283" cy="40626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X" sz="20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JUNIO 2025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- Hasta la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fecha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de hoy.</a:t>
            </a:r>
            <a:endParaRPr kumimoji="0" lang="en-MX" sz="2000" b="1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X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Creamos formalmente el Comité de Sargazo Puerto Aventuras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.</a:t>
            </a:r>
            <a:endParaRPr kumimoji="0" lang="en-MX" sz="2000" b="0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X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Dentro del cual se desprendió un grupo reducido de voluntarios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que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junto con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el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equipo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Colonos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comenzó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estudiar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esfuerzos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del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pasado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nuevas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alternativas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Durante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los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últimos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meses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trabajamos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consulta</a:t>
            </a:r>
            <a:r>
              <a:rPr kumimoji="0" lang="en-MX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s a expertos de la academia y organizaciones internacionales y nacionales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. El Director de la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Asociación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, Arturo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Cano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, a</a:t>
            </a:r>
            <a:r>
              <a:rPr kumimoji="0" lang="en-MX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sisti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ó</a:t>
            </a:r>
            <a:r>
              <a:rPr kumimoji="0" lang="en-MX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a eventos y foros específicos de la region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estuvimos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reuniones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con la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Secretaría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de Marina (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contralmirante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Topiltzin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1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Tlacaletl</a:t>
            </a:r>
            <a:r>
              <a:rPr kumimoji="0" lang="en-US" sz="2000" b="0" i="1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Flores Jaramillo)</a:t>
            </a:r>
            <a:endParaRPr kumimoji="0" lang="en-MX" sz="2000" b="0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X" sz="1800" b="0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11436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A07D03-0AE0-F1A5-F5F6-FFC18E124A5E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365125"/>
            <a:ext cx="8537575" cy="1325563"/>
          </a:xfrm>
        </p:spPr>
        <p:txBody>
          <a:bodyPr/>
          <a:lstStyle/>
          <a:p>
            <a:pPr algn="ctr"/>
            <a:r>
              <a:rPr lang="en-MX" dirty="0"/>
              <a:t>RFP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59FA8F-E962-F215-BBB2-FFE4C3D2D6B1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0" y="1825625"/>
            <a:ext cx="7965821" cy="4351338"/>
          </a:xfrm>
        </p:spPr>
        <p:txBody>
          <a:bodyPr>
            <a:normAutofit fontScale="92500" lnSpcReduction="10000"/>
          </a:bodyPr>
          <a:lstStyle/>
          <a:p>
            <a:r>
              <a:rPr lang="en-MX" b="1" dirty="0"/>
              <a:t>Invitamos a </a:t>
            </a:r>
            <a:r>
              <a:rPr lang="es-MX" b="1" dirty="0"/>
              <a:t>8  empresas </a:t>
            </a:r>
            <a:r>
              <a:rPr lang="en-MX" b="1" dirty="0"/>
              <a:t>para participar en la solución para mitigar el Sargazo en PA</a:t>
            </a:r>
          </a:p>
          <a:p>
            <a:endParaRPr lang="en-MX" b="1" dirty="0"/>
          </a:p>
          <a:p>
            <a:r>
              <a:rPr lang="en-MX" b="1" dirty="0"/>
              <a:t>Se</a:t>
            </a:r>
            <a:r>
              <a:rPr lang="es-MX" b="1" dirty="0"/>
              <a:t> registraron 7 empresas </a:t>
            </a:r>
            <a:r>
              <a:rPr lang="en-MX" b="1" dirty="0"/>
              <a:t>para participar en las propuestas</a:t>
            </a:r>
          </a:p>
          <a:p>
            <a:endParaRPr lang="en-MX" dirty="0"/>
          </a:p>
          <a:p>
            <a:r>
              <a:rPr lang="en-MX" b="1" dirty="0"/>
              <a:t>Recibimos 7 </a:t>
            </a:r>
            <a:r>
              <a:rPr lang="en-MX" sz="2400" b="1" dirty="0"/>
              <a:t>Propuestas</a:t>
            </a:r>
            <a:r>
              <a:rPr lang="en-MX" b="1" dirty="0"/>
              <a:t> de empresas</a:t>
            </a:r>
          </a:p>
          <a:p>
            <a:endParaRPr lang="en-MX" b="1" dirty="0"/>
          </a:p>
          <a:p>
            <a:r>
              <a:rPr lang="en-MX" b="1" dirty="0"/>
              <a:t>Todo el proceso está documentado, grabado y respaldado para consulta en cualquier momento.</a:t>
            </a:r>
          </a:p>
          <a:p>
            <a:endParaRPr lang="en-MX" dirty="0"/>
          </a:p>
          <a:p>
            <a:endParaRPr lang="en-MX" dirty="0"/>
          </a:p>
          <a:p>
            <a:endParaRPr lang="en-MX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170A1BA4-3D9A-7855-6E07-571CA200CE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926388" y="1352549"/>
            <a:ext cx="1716783" cy="1589088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6B7C96D-DCFA-E37C-9EA7-24158D5ECFF6}"/>
              </a:ext>
            </a:extLst>
          </p:cNvPr>
          <p:cNvSpPr txBox="1"/>
          <p:nvPr/>
        </p:nvSpPr>
        <p:spPr>
          <a:xfrm>
            <a:off x="7815263" y="499070"/>
            <a:ext cx="41920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MX" sz="18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Empresas que participaron y enviaron propuesta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MX" sz="1800" b="1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D27AC14-EB86-8D3D-718B-95FFFE06554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62131" y="3358157"/>
            <a:ext cx="1422400" cy="73660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80D301B-9709-7A7E-6166-E8380BF948D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815263" y="4587875"/>
            <a:ext cx="2197100" cy="1589088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68F1A0AB-B3D0-3DF6-F72C-C4B3A245DBD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0208673" y="4583112"/>
            <a:ext cx="1739900" cy="175260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1D54F65F-1639-1769-D39C-834E5B7AF5E2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931400" y="3261319"/>
            <a:ext cx="2131250" cy="92333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B7FAE20D-D8C4-1524-C5DC-52AE0E1C2A7F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9865410" y="1462682"/>
            <a:ext cx="2263230" cy="1265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60841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1D86A2-DB2E-D959-437A-A5D2D2BF82D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963517-F555-0879-D024-A81495B3A7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09273" y="516890"/>
            <a:ext cx="8259580" cy="1325563"/>
          </a:xfrm>
        </p:spPr>
        <p:txBody>
          <a:bodyPr>
            <a:normAutofit fontScale="90000"/>
          </a:bodyPr>
          <a:lstStyle/>
          <a:p>
            <a:br>
              <a:rPr lang="en-US" dirty="0"/>
            </a:br>
            <a:r>
              <a:rPr lang="en-US" sz="2700" dirty="0"/>
              <a:t>MOTIVOS POR LOS CUALES SE DESCARTARON LAS DEMÁS EMPRESAS Y SUS PROPUESTAS:</a:t>
            </a:r>
            <a:br>
              <a:rPr lang="en-US" sz="2700" dirty="0"/>
            </a:br>
            <a:endParaRPr lang="en-MX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E866B3B-9E91-2F53-A299-276191219BE9}"/>
              </a:ext>
            </a:extLst>
          </p:cNvPr>
          <p:cNvSpPr txBox="1"/>
          <p:nvPr/>
        </p:nvSpPr>
        <p:spPr>
          <a:xfrm>
            <a:off x="1109272" y="2223221"/>
            <a:ext cx="9203961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Experiencia de la empresa y experiencia en la zona ; Trabajo con partners locales (intermediarios) o de forma directa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Tipo de solución enfocada a la operación del sargazo en tierra o en la barrera o en ambas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Tipo de barrera y layout de la barrera. Garantías de las barreras, tipo de proveeduría y disponibilidad, tipo de materiales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Tipos de sujección (anclaje vs durmientes)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Tipo de garantías como empresa (Fianzas/Seguros/Permisos/etc)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Contrato de Operación y Mantenimiento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Costos y flexibilidad de pagos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Referencias en la zona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MX" sz="18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Formalidad y presentación de sus propuestas tanto en sus entregas como en presentaciones en vivo.</a:t>
            </a:r>
          </a:p>
        </p:txBody>
      </p:sp>
    </p:spTree>
    <p:extLst>
      <p:ext uri="{BB962C8B-B14F-4D97-AF65-F5344CB8AC3E}">
        <p14:creationId xmlns:p14="http://schemas.microsoft.com/office/powerpoint/2010/main" val="8277811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5CAF6A8-36B7-F0EF-0DB0-E7D9D6AF9FF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>
            <a:extLst>
              <a:ext uri="{FF2B5EF4-FFF2-40B4-BE49-F238E27FC236}">
                <a16:creationId xmlns:a16="http://schemas.microsoft.com/office/drawing/2014/main" id="{942CD8BB-93BE-7C48-CFB1-6459183D8A3E}"/>
              </a:ext>
            </a:extLst>
          </p:cNvPr>
          <p:cNvSpPr txBox="1"/>
          <p:nvPr/>
        </p:nvSpPr>
        <p:spPr>
          <a:xfrm>
            <a:off x="838200" y="1076708"/>
            <a:ext cx="490303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El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comité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se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inclina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por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la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propuesta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de Inmar Caribe para la barrera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deflectora</a:t>
            </a: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. </a:t>
            </a:r>
            <a:endParaRPr kumimoji="0" lang="en-MX" sz="1800" b="0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FAE2FEF-2EA2-EF51-B981-6BD5F03500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8537448" cy="923330"/>
          </a:xfrm>
        </p:spPr>
        <p:txBody>
          <a:bodyPr>
            <a:normAutofit/>
          </a:bodyPr>
          <a:lstStyle/>
          <a:p>
            <a:r>
              <a:rPr lang="en-US" sz="2800" dirty="0" err="1"/>
              <a:t>Resultados</a:t>
            </a:r>
            <a:r>
              <a:rPr lang="en-US" sz="2800" dirty="0"/>
              <a:t> de las </a:t>
            </a:r>
            <a:r>
              <a:rPr lang="en-US" sz="2800" dirty="0" err="1"/>
              <a:t>presentaciones</a:t>
            </a:r>
            <a:r>
              <a:rPr lang="en-US" sz="2800" dirty="0"/>
              <a:t>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7973780-D777-B1F9-068A-5CF74F80F8A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17757" y="2064623"/>
            <a:ext cx="5724525" cy="382018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F7333D6B-DDF7-FAE3-1EB0-6BE2E32B688E}"/>
              </a:ext>
            </a:extLst>
          </p:cNvPr>
          <p:cNvSpPr txBox="1"/>
          <p:nvPr/>
        </p:nvSpPr>
        <p:spPr>
          <a:xfrm>
            <a:off x="838200" y="2289344"/>
            <a:ext cx="6093500" cy="4001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Inversión</a:t>
            </a:r>
            <a:r>
              <a:rPr kumimoji="0" lang="en-US" sz="2000" b="1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1 er. Fase del </a:t>
            </a:r>
            <a:r>
              <a:rPr kumimoji="0" lang="en-US" sz="2000" b="1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proyecto</a:t>
            </a:r>
            <a:endParaRPr kumimoji="0" lang="en-US" sz="2000" b="1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42C916ED-E6F9-D0F2-6515-712481335141}"/>
              </a:ext>
            </a:extLst>
          </p:cNvPr>
          <p:cNvSpPr txBox="1"/>
          <p:nvPr/>
        </p:nvSpPr>
        <p:spPr>
          <a:xfrm>
            <a:off x="284814" y="2903071"/>
            <a:ext cx="5186596" cy="32316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$ 399,394.17 USD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por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1091 metros de barrera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deflectora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la Bahía de Fátima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Kantenah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$ 209,407.37 MXN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Póliza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mantenimiento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operación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por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mes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durante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8 meses de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temporada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Los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precios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incluyen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IVA y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todos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los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</a:t>
            </a:r>
            <a:r>
              <a:rPr kumimoji="0" lang="en-US" sz="2000" b="0" i="0" u="none" strike="noStrike" kern="1200" cap="none" spc="0" normalizeH="0" baseline="0" noProof="0" dirty="0" err="1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impuestos</a:t>
            </a: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 de Aduana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2496B"/>
                </a:solidFill>
                <a:effectLst/>
                <a:uLnTx/>
                <a:uFillTx/>
                <a:latin typeface="Grotesque"/>
                <a:ea typeface="+mn-ea"/>
                <a:cs typeface="+mn-cs"/>
              </a:rPr>
              <a:t>.</a:t>
            </a:r>
            <a:endParaRPr kumimoji="0" lang="en-MX" sz="2400" b="0" i="0" u="none" strike="noStrike" kern="1200" cap="none" spc="0" normalizeH="0" baseline="0" noProof="0" dirty="0">
              <a:ln>
                <a:noFill/>
              </a:ln>
              <a:solidFill>
                <a:srgbClr val="02496B"/>
              </a:solidFill>
              <a:effectLst/>
              <a:uLnTx/>
              <a:uFillTx/>
              <a:latin typeface="Grotesqu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30728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078408-3BBB-462A-4E03-A1119D9741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MX" dirty="0"/>
              <a:t>Presupuesto aterrizado a nivel Llaves (Propuesta Comité Sargazo)</a:t>
            </a:r>
          </a:p>
        </p:txBody>
      </p:sp>
      <p:pic>
        <p:nvPicPr>
          <p:cNvPr id="9" name="Content Placeholder 8">
            <a:extLst>
              <a:ext uri="{FF2B5EF4-FFF2-40B4-BE49-F238E27FC236}">
                <a16:creationId xmlns:a16="http://schemas.microsoft.com/office/drawing/2014/main" id="{BD200B93-2B2E-F084-FCE5-AAD3BD9033B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9548" y="3312825"/>
            <a:ext cx="10777927" cy="196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4970052"/>
      </p:ext>
    </p:extLst>
  </p:cSld>
  <p:clrMapOvr>
    <a:masterClrMapping/>
  </p:clrMapOvr>
</p:sld>
</file>

<file path=ppt/theme/theme1.xml><?xml version="1.0" encoding="utf-8"?>
<a:theme xmlns:a="http://schemas.openxmlformats.org/drawingml/2006/main" name="1_Office Theme">
  <a:themeElements>
    <a:clrScheme name="Colonos PA">
      <a:dk1>
        <a:srgbClr val="02496B"/>
      </a:dk1>
      <a:lt1>
        <a:sysClr val="window" lastClr="FFFFFF"/>
      </a:lt1>
      <a:dk2>
        <a:srgbClr val="00B24B"/>
      </a:dk2>
      <a:lt2>
        <a:srgbClr val="E7E6E6"/>
      </a:lt2>
      <a:accent1>
        <a:srgbClr val="0498E2"/>
      </a:accent1>
      <a:accent2>
        <a:srgbClr val="00DE5F"/>
      </a:accent2>
      <a:accent3>
        <a:srgbClr val="023A56"/>
      </a:accent3>
      <a:accent4>
        <a:srgbClr val="006C2E"/>
      </a:accent4>
      <a:accent5>
        <a:srgbClr val="7BD2FD"/>
      </a:accent5>
      <a:accent6>
        <a:srgbClr val="71FFAE"/>
      </a:accent6>
      <a:hlink>
        <a:srgbClr val="0563C1"/>
      </a:hlink>
      <a:folHlink>
        <a:srgbClr val="006029"/>
      </a:folHlink>
    </a:clrScheme>
    <a:fontScheme name="Puerto Aventuras">
      <a:majorFont>
        <a:latin typeface="Grotesque"/>
        <a:ea typeface=""/>
        <a:cs typeface=""/>
      </a:majorFont>
      <a:minorFont>
        <a:latin typeface="Grotesqu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457</Words>
  <Application>Microsoft Office PowerPoint</Application>
  <PresentationFormat>Widescreen</PresentationFormat>
  <Paragraphs>43</Paragraphs>
  <Slides>10</Slides>
  <Notes>1</Notes>
  <HiddenSlides>0</HiddenSlides>
  <MMClips>1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Arial</vt:lpstr>
      <vt:lpstr>Grotesque</vt:lpstr>
      <vt:lpstr>1_Office Theme</vt:lpstr>
      <vt:lpstr>PRESENTACIÓN PROPUESTA PARA MANEJO DEL SARGAZO</vt:lpstr>
      <vt:lpstr>¿Por qué estamos aquí?   Motivados por el interés del bienestar de nuestra comunidad y el éxito de todos y cada uno de los miembros que la conforman, y por la profunda preocupación que provocan los efectos negativos de este fenómeno natural. </vt:lpstr>
      <vt:lpstr>PowerPoint Presentation</vt:lpstr>
      <vt:lpstr>PowerPoint Presentation</vt:lpstr>
      <vt:lpstr> ANTECEDENTES</vt:lpstr>
      <vt:lpstr>RFP</vt:lpstr>
      <vt:lpstr> MOTIVOS POR LOS CUALES SE DESCARTARON LAS DEMÁS EMPRESAS Y SUS PROPUESTAS: </vt:lpstr>
      <vt:lpstr>Resultados de las presentaciones.</vt:lpstr>
      <vt:lpstr>Presupuesto aterrizado a nivel Llaves (Propuesta Comité Sargazo)</vt:lpstr>
      <vt:lpstr>Proyección de Costos por número de llaves para las propiedades no frente al mar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 García Casteleiro</dc:creator>
  <cp:lastModifiedBy>Ceci García Casteleiro</cp:lastModifiedBy>
  <cp:revision>1</cp:revision>
  <dcterms:created xsi:type="dcterms:W3CDTF">2025-11-25T19:31:39Z</dcterms:created>
  <dcterms:modified xsi:type="dcterms:W3CDTF">2025-11-25T19:32:34Z</dcterms:modified>
</cp:coreProperties>
</file>