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11" r:id="rId2"/>
    <p:sldId id="312" r:id="rId3"/>
    <p:sldId id="258" r:id="rId4"/>
    <p:sldId id="322" r:id="rId5"/>
    <p:sldId id="270" r:id="rId6"/>
    <p:sldId id="284" r:id="rId7"/>
    <p:sldId id="323" r:id="rId8"/>
    <p:sldId id="319" r:id="rId9"/>
    <p:sldId id="301" r:id="rId10"/>
    <p:sldId id="30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E21B47-E9AE-40E3-B66A-22D91D8479AF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2C24E9-5804-492B-965F-5FD8B34A0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333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06E344-B958-4D44-9EE2-00498704C8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1419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79F5C-2913-4388-44E1-8F96435D51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96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1B479F-CE24-E0F8-6E01-51D164069A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82204"/>
            <a:ext cx="9144000" cy="95402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58B7A-DD8C-F015-2044-1DBBF8E56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920F50E-3D1B-44EA-AF3A-F70BBE96DEC8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53DE6-4E74-A407-AC60-8F2872DDC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1B735-4462-251F-0090-823DAB4C9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4DEA192-A93A-4200-BB2A-CC0D8D050D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blue and white logo&#10;&#10;Description automatically generated">
            <a:extLst>
              <a:ext uri="{FF2B5EF4-FFF2-40B4-BE49-F238E27FC236}">
                <a16:creationId xmlns:a16="http://schemas.microsoft.com/office/drawing/2014/main" id="{CAF32FA3-A1A3-C16B-43CE-7E7C662A01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652" y="498186"/>
            <a:ext cx="2632696" cy="191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5300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D3E6FD-0857-B247-1C8B-AC1450C08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0F50E-3D1B-44EA-AF3A-F70BBE96DEC8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74C932-9C2E-E540-FE6E-F5E975725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D6A91-B5C5-029D-6422-6668EFBF3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A192-A93A-4200-BB2A-CC0D8D050DF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219A38-3629-8480-783F-33583D71B63C}"/>
              </a:ext>
            </a:extLst>
          </p:cNvPr>
          <p:cNvSpPr/>
          <p:nvPr userDrawn="1"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23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1E321-96D3-5A53-9920-2CA97DB40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55E45-8466-AB1A-04DC-0C67A4C92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13794A-1A0B-02F5-5150-E2B2A4DA05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C6B115-C10B-8215-1AA7-6BC403A08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0F50E-3D1B-44EA-AF3A-F70BBE96DEC8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594A50-1B24-138E-7B6D-E4A0ACF76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F5CE16-3457-C7D8-6646-844946D28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A192-A93A-4200-BB2A-CC0D8D050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29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A12C1-BBAA-B21D-353D-D2B44483D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83FDDC-A346-771C-4CED-BF54A6B923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768409-220D-81E9-A47A-EA4B86F2A3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9A7216-8E65-4FA7-C97A-3933D5207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0F50E-3D1B-44EA-AF3A-F70BBE96DEC8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3243FE-EF86-3079-4543-15DA34167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7F16CC-5826-CEAD-5D55-26376EF1E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A192-A93A-4200-BB2A-CC0D8D050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1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DCA1B-444B-12A1-7BB1-729B039C5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F11661-F62E-9873-1128-71B7B5C8AA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C2DC6-8A2C-3340-5BB1-D24E74B07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0F50E-3D1B-44EA-AF3A-F70BBE96DEC8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D4804D-BFA7-59EF-A54A-88E59FA38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9916D-66D6-C072-44CA-B74ED0049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A192-A93A-4200-BB2A-CC0D8D050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79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73E6BF-532F-B6A8-1061-49B9124212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676B3D-68A6-127E-E060-DD8B3DD7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C0F38-B2AD-D32A-D035-90E3AEC94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0F50E-3D1B-44EA-AF3A-F70BBE96DEC8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9054EE-40AE-86BC-ACFA-882A39338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A6A74-E4DB-791E-C96B-C1E5C2094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A192-A93A-4200-BB2A-CC0D8D050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169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F46E4-CF2A-37F6-76D4-F4CCDC042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8537448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A3751-3D84-A932-E9C9-6BF20C5E8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2"/>
                </a:solidFill>
              </a:defRPr>
            </a:lvl2pPr>
            <a:lvl4pPr>
              <a:defRPr>
                <a:solidFill>
                  <a:schemeClr val="tx2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423E1-328D-9404-E6AA-747695A74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20F50E-3D1B-44EA-AF3A-F70BBE96DEC8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380BE-7447-4F68-840D-A1A53C05D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272C0-87CE-51F1-ED60-386AC6719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DEA192-A93A-4200-BB2A-CC0D8D050D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blue and white logo&#10;&#10;Description automatically generated">
            <a:extLst>
              <a:ext uri="{FF2B5EF4-FFF2-40B4-BE49-F238E27FC236}">
                <a16:creationId xmlns:a16="http://schemas.microsoft.com/office/drawing/2014/main" id="{34C74356-7057-A231-1072-735DCE77F0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168" y="344995"/>
            <a:ext cx="1851632" cy="13456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7D1E7E6-F58C-E56A-8F3A-68F32719E985}"/>
              </a:ext>
            </a:extLst>
          </p:cNvPr>
          <p:cNvSpPr/>
          <p:nvPr userDrawn="1"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9C2845A-69A8-86A6-7220-6BE39D3859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323975"/>
            <a:ext cx="8537449" cy="36576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2627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981F0-D8F3-AA7E-B4B1-56485D708D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853440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5ABF06-9129-0B79-6FD0-DE887121F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0F50E-3D1B-44EA-AF3A-F70BBE96DEC8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7F3A8A-4905-241A-9D2D-015B69E8B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3827AB-7634-5DBB-E496-FC050ECC1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A192-A93A-4200-BB2A-CC0D8D050DF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AB0E5B-B2A7-C0DA-4997-17F3763DFC3D}"/>
              </a:ext>
            </a:extLst>
          </p:cNvPr>
          <p:cNvSpPr/>
          <p:nvPr userDrawn="1"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ue and white logo&#10;&#10;Description automatically generated">
            <a:extLst>
              <a:ext uri="{FF2B5EF4-FFF2-40B4-BE49-F238E27FC236}">
                <a16:creationId xmlns:a16="http://schemas.microsoft.com/office/drawing/2014/main" id="{1251D10F-776A-8C79-B116-CCCCA10C42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168" y="344995"/>
            <a:ext cx="1851632" cy="1345693"/>
          </a:xfrm>
          <a:prstGeom prst="rect">
            <a:avLst/>
          </a:prstGeom>
        </p:spPr>
      </p:pic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7DAB6EF4-2562-2555-8928-7F0A6450ED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323975"/>
            <a:ext cx="8537449" cy="365760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3687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423E1-328D-9404-E6AA-747695A74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0F50E-3D1B-44EA-AF3A-F70BBE96DEC8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380BE-7447-4F68-840D-A1A53C05D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272C0-87CE-51F1-ED60-386AC6719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A192-A93A-4200-BB2A-CC0D8D050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F46E4-CF2A-37F6-76D4-F4CCDC042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8537448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A3751-3D84-A932-E9C9-6BF20C5E8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2"/>
                </a:solidFill>
              </a:defRPr>
            </a:lvl2pPr>
            <a:lvl4pPr>
              <a:defRPr>
                <a:solidFill>
                  <a:schemeClr val="tx2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423E1-328D-9404-E6AA-747695A74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20F50E-3D1B-44EA-AF3A-F70BBE96DEC8}" type="datetimeFigureOut">
              <a:rPr lang="en-US" smtClean="0"/>
              <a:pPr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380BE-7447-4F68-840D-A1A53C05D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272C0-87CE-51F1-ED60-386AC6719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DEA192-A93A-4200-BB2A-CC0D8D050D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blue and white logo&#10;&#10;Description automatically generated">
            <a:extLst>
              <a:ext uri="{FF2B5EF4-FFF2-40B4-BE49-F238E27FC236}">
                <a16:creationId xmlns:a16="http://schemas.microsoft.com/office/drawing/2014/main" id="{34C74356-7057-A231-1072-735DCE77F0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168" y="344995"/>
            <a:ext cx="1851632" cy="13456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7D1E7E6-F58C-E56A-8F3A-68F32719E985}"/>
              </a:ext>
            </a:extLst>
          </p:cNvPr>
          <p:cNvSpPr/>
          <p:nvPr userDrawn="1"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13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F46E4-CF2A-37F6-76D4-F4CCDC0420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853744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BA3751-3D84-A932-E9C9-6BF20C5E8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423E1-328D-9404-E6AA-747695A74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0F50E-3D1B-44EA-AF3A-F70BBE96DEC8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380BE-7447-4F68-840D-A1A53C05D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0272C0-87CE-51F1-ED60-386AC6719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A192-A93A-4200-BB2A-CC0D8D050DF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blue and white logo&#10;&#10;Description automatically generated">
            <a:extLst>
              <a:ext uri="{FF2B5EF4-FFF2-40B4-BE49-F238E27FC236}">
                <a16:creationId xmlns:a16="http://schemas.microsoft.com/office/drawing/2014/main" id="{34C74356-7057-A231-1072-735DCE77F0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168" y="344995"/>
            <a:ext cx="1851632" cy="134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69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4497D-DD14-27AD-A1D3-47CF23BA8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C821D1-BF53-80B5-60F5-C369BA515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FE6590-81F2-6D9B-33B9-20FF6D5F8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0F50E-3D1B-44EA-AF3A-F70BBE96DEC8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23F5FB-CBFE-582E-6311-51FD6E99D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134A9-A917-6F2B-21E9-768B0752D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A192-A93A-4200-BB2A-CC0D8D050DF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ue and white logo&#10;&#10;Description automatically generated">
            <a:extLst>
              <a:ext uri="{FF2B5EF4-FFF2-40B4-BE49-F238E27FC236}">
                <a16:creationId xmlns:a16="http://schemas.microsoft.com/office/drawing/2014/main" id="{02EF62C5-D973-069D-C5D5-8307618DCC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168" y="344995"/>
            <a:ext cx="1851632" cy="134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087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4497D-DD14-27AD-A1D3-47CF23BA8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C821D1-BF53-80B5-60F5-C369BA515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FE6590-81F2-6D9B-33B9-20FF6D5F8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0F50E-3D1B-44EA-AF3A-F70BBE96DEC8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23F5FB-CBFE-582E-6311-51FD6E99D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134A9-A917-6F2B-21E9-768B0752D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A192-A93A-4200-BB2A-CC0D8D050DF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ue and white logo&#10;&#10;Description automatically generated">
            <a:extLst>
              <a:ext uri="{FF2B5EF4-FFF2-40B4-BE49-F238E27FC236}">
                <a16:creationId xmlns:a16="http://schemas.microsoft.com/office/drawing/2014/main" id="{02EF62C5-D973-069D-C5D5-8307618DCC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168" y="344995"/>
            <a:ext cx="1851632" cy="134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985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1F4D8-7FF5-8063-5F8B-18E7AB7A8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846622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868F6-0436-6D7E-A96C-50F3B8378D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F52DA0-4701-FA12-52D3-266001812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3A45C1-F584-1634-2ACB-260C8EDD0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0F50E-3D1B-44EA-AF3A-F70BBE96DEC8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0F5FA9-D4CE-0BF9-92BF-C0DF4128E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63FB3-4FDF-199C-582D-85981B8B9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A192-A93A-4200-BB2A-CC0D8D050DF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blue and white logo&#10;&#10;Description automatically generated">
            <a:extLst>
              <a:ext uri="{FF2B5EF4-FFF2-40B4-BE49-F238E27FC236}">
                <a16:creationId xmlns:a16="http://schemas.microsoft.com/office/drawing/2014/main" id="{342407DB-617D-FB84-89A6-040E83E3D1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168" y="344995"/>
            <a:ext cx="1851632" cy="13456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3B9BDC-3546-4D13-E223-FBE55B4EFE7B}"/>
              </a:ext>
            </a:extLst>
          </p:cNvPr>
          <p:cNvSpPr/>
          <p:nvPr userDrawn="1"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33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3122B-A6C2-A030-BF82-B6DB62A17A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846463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6CB59A-9A1A-D518-3A86-C27CC264D0A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5DE196-4DB7-EC75-1148-52ACDD3F4B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792BFA-AD20-30FE-EF86-4666F932739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6246FA-3529-B6B6-CE50-93A20F88D5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5FC365-0161-1BD2-4005-2AA9DA04F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0F50E-3D1B-44EA-AF3A-F70BBE96DEC8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003803-A45F-BF84-3F58-F6087E754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6D3985-1A38-FD8A-406B-FE5B2605B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A192-A93A-4200-BB2A-CC0D8D050DF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blue and white logo&#10;&#10;Description automatically generated">
            <a:extLst>
              <a:ext uri="{FF2B5EF4-FFF2-40B4-BE49-F238E27FC236}">
                <a16:creationId xmlns:a16="http://schemas.microsoft.com/office/drawing/2014/main" id="{214E2285-4715-3DA6-66E7-94FD5171CE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168" y="344995"/>
            <a:ext cx="1851632" cy="134569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FDB3899-D6EC-8D5A-C57A-E4B5EA985AA6}"/>
              </a:ext>
            </a:extLst>
          </p:cNvPr>
          <p:cNvSpPr/>
          <p:nvPr userDrawn="1"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79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981F0-D8F3-AA7E-B4B1-56485D708D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85344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5ABF06-9129-0B79-6FD0-DE887121F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0F50E-3D1B-44EA-AF3A-F70BBE96DEC8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7F3A8A-4905-241A-9D2D-015B69E8B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3827AB-7634-5DBB-E496-FC050ECC1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A192-A93A-4200-BB2A-CC0D8D050DF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AB0E5B-B2A7-C0DA-4997-17F3763DFC3D}"/>
              </a:ext>
            </a:extLst>
          </p:cNvPr>
          <p:cNvSpPr/>
          <p:nvPr userDrawn="1"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ue and white logo&#10;&#10;Description automatically generated">
            <a:extLst>
              <a:ext uri="{FF2B5EF4-FFF2-40B4-BE49-F238E27FC236}">
                <a16:creationId xmlns:a16="http://schemas.microsoft.com/office/drawing/2014/main" id="{1251D10F-776A-8C79-B116-CCCCA10C42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168" y="344995"/>
            <a:ext cx="1851632" cy="134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068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D3E6FD-0857-B247-1C8B-AC1450C08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0F50E-3D1B-44EA-AF3A-F70BBE96DEC8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74C932-9C2E-E540-FE6E-F5E975725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D6A91-B5C5-029D-6422-6668EFBF3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EA192-A93A-4200-BB2A-CC0D8D050DF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219A38-3629-8480-783F-33583D71B63C}"/>
              </a:ext>
            </a:extLst>
          </p:cNvPr>
          <p:cNvSpPr/>
          <p:nvPr userDrawn="1"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ue and white logo&#10;&#10;Description automatically generated">
            <a:extLst>
              <a:ext uri="{FF2B5EF4-FFF2-40B4-BE49-F238E27FC236}">
                <a16:creationId xmlns:a16="http://schemas.microsoft.com/office/drawing/2014/main" id="{FD3303F1-21B6-7F7A-7229-D2B29CF34C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2168" y="344995"/>
            <a:ext cx="1851632" cy="134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624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78FBF5-389A-F6B0-3BC5-AFD65C6CB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61279-FAD6-0D73-1184-E0ADFD369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3820B-448B-965C-69BF-925D3CD9A6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0F50E-3D1B-44EA-AF3A-F70BBE96DEC8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CCB147-9925-AEAE-EAEE-EFDC585EB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79018-DED6-E159-B735-B9C48BA396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EA192-A93A-4200-BB2A-CC0D8D050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9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E8A68E-6001-38D8-36FB-F58809CE2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ED9AA-5718-F5A5-C3E3-73C922ADC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98426"/>
            <a:ext cx="9144000" cy="2728210"/>
          </a:xfrm>
        </p:spPr>
        <p:txBody>
          <a:bodyPr>
            <a:normAutofit fontScale="90000"/>
          </a:bodyPr>
          <a:lstStyle/>
          <a:p>
            <a:r>
              <a:rPr lang="en-US" dirty="0"/>
              <a:t>PRESENTACIÓN PROPUESTA PARA MANEJO DEL SARGAZO</a:t>
            </a:r>
            <a:endParaRPr lang="en-MX" dirty="0"/>
          </a:p>
        </p:txBody>
      </p:sp>
    </p:spTree>
    <p:extLst>
      <p:ext uri="{BB962C8B-B14F-4D97-AF65-F5344CB8AC3E}">
        <p14:creationId xmlns:p14="http://schemas.microsoft.com/office/powerpoint/2010/main" val="764502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D1E20-3C05-58B3-93FF-D7313DDAD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BB10B-495B-4162-7B08-22C5E5B5A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813" y="681038"/>
            <a:ext cx="9090835" cy="1009650"/>
          </a:xfrm>
        </p:spPr>
        <p:txBody>
          <a:bodyPr>
            <a:noAutofit/>
          </a:bodyPr>
          <a:lstStyle/>
          <a:p>
            <a:pPr algn="ctr"/>
            <a:r>
              <a:rPr lang="es-MX" sz="3200" dirty="0"/>
              <a:t>Proyección de Costos por número de llaves para las propiedades no frente al mar</a:t>
            </a:r>
            <a:endParaRPr lang="en-US" sz="3200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0F319FEA-ACA2-3DE0-7B77-16D060DF62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592" y="1828800"/>
            <a:ext cx="6640643" cy="423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58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EA4B8-B300-1F91-34AE-F58A06E95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657" y="1643744"/>
            <a:ext cx="8809591" cy="4288970"/>
          </a:xfrm>
        </p:spPr>
        <p:txBody>
          <a:bodyPr>
            <a:noAutofit/>
          </a:bodyPr>
          <a:lstStyle/>
          <a:p>
            <a:r>
              <a:rPr lang="en-MX" dirty="0"/>
              <a:t>¿Por qué estamos aquí?</a:t>
            </a:r>
            <a:br>
              <a:rPr lang="es-MX" sz="2800" dirty="0"/>
            </a:br>
            <a:br>
              <a:rPr lang="es-MX" sz="2800" dirty="0"/>
            </a:br>
            <a:br>
              <a:rPr lang="es-MX" sz="2800" dirty="0"/>
            </a:br>
            <a:r>
              <a:rPr lang="es-MX" sz="2800" dirty="0"/>
              <a:t>Motivados por el interés del bienestar de nuestra comunidad y el éxito de todos y cada uno de los miembros que la conforman, y por la profunda preocupación que provocan los efectos negativos de este fenómeno natural.</a:t>
            </a:r>
            <a:br>
              <a:rPr lang="es-MX" sz="2800" dirty="0"/>
            </a:br>
            <a:endParaRPr lang="en-MX" sz="2800" dirty="0"/>
          </a:p>
        </p:txBody>
      </p:sp>
    </p:spTree>
    <p:extLst>
      <p:ext uri="{BB962C8B-B14F-4D97-AF65-F5344CB8AC3E}">
        <p14:creationId xmlns:p14="http://schemas.microsoft.com/office/powerpoint/2010/main" val="3584374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each with a pile of algae&#10;&#10;Description automatically generated with medium confidence">
            <a:extLst>
              <a:ext uri="{FF2B5EF4-FFF2-40B4-BE49-F238E27FC236}">
                <a16:creationId xmlns:a16="http://schemas.microsoft.com/office/drawing/2014/main" id="{D9C487A3-217A-6F90-5742-2E82EF64AE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768"/>
          <a:stretch/>
        </p:blipFill>
        <p:spPr>
          <a:xfrm>
            <a:off x="488951" y="381000"/>
            <a:ext cx="7623173" cy="561702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E99D44D-05B5-8364-87D4-1F688B1BD016}"/>
              </a:ext>
            </a:extLst>
          </p:cNvPr>
          <p:cNvSpPr txBox="1">
            <a:spLocks/>
          </p:cNvSpPr>
          <p:nvPr/>
        </p:nvSpPr>
        <p:spPr>
          <a:xfrm>
            <a:off x="8500837" y="2449059"/>
            <a:ext cx="344805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X" sz="4400" b="0" i="0" u="none" strike="noStrike" kern="1200" cap="none" spc="0" normalizeH="0" baseline="0" noProof="0" dirty="0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j-ea"/>
                <a:cs typeface="+mj-cs"/>
              </a:rPr>
              <a:t>EVITAR QUE ESTO VUELVA A OCURRIR!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93D97D-BAF0-77FB-104E-6730B6B4404A}"/>
              </a:ext>
            </a:extLst>
          </p:cNvPr>
          <p:cNvSpPr txBox="1"/>
          <p:nvPr/>
        </p:nvSpPr>
        <p:spPr>
          <a:xfrm>
            <a:off x="488951" y="6357937"/>
            <a:ext cx="2739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X" sz="1800" b="0" i="0" u="none" strike="noStrike" kern="1200" cap="none" spc="0" normalizeH="0" baseline="0" noProof="0" dirty="0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*Fotos Bahía Fátima 2025</a:t>
            </a:r>
          </a:p>
        </p:txBody>
      </p:sp>
    </p:spTree>
    <p:extLst>
      <p:ext uri="{BB962C8B-B14F-4D97-AF65-F5344CB8AC3E}">
        <p14:creationId xmlns:p14="http://schemas.microsoft.com/office/powerpoint/2010/main" val="891235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6FD59-A459-6E9B-5964-1C00EABBA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A84FEED-3A44-F906-ACDA-D7B36581C490}"/>
              </a:ext>
            </a:extLst>
          </p:cNvPr>
          <p:cNvSpPr txBox="1">
            <a:spLocks/>
          </p:cNvSpPr>
          <p:nvPr/>
        </p:nvSpPr>
        <p:spPr>
          <a:xfrm>
            <a:off x="4796852" y="4155003"/>
            <a:ext cx="6459029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X" sz="4400" b="0" i="0" u="none" strike="noStrike" kern="1200" cap="none" spc="0" normalizeH="0" baseline="0" noProof="0" dirty="0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j-ea"/>
                <a:cs typeface="+mj-cs"/>
              </a:rPr>
              <a:t>EVITAR QUE ESTO VUELVA A OCURRIR!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939348-CB24-2E83-EFAE-239C0EC8EA1B}"/>
              </a:ext>
            </a:extLst>
          </p:cNvPr>
          <p:cNvSpPr txBox="1"/>
          <p:nvPr/>
        </p:nvSpPr>
        <p:spPr>
          <a:xfrm>
            <a:off x="488951" y="6357937"/>
            <a:ext cx="2739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X" sz="1800" b="0" i="0" u="none" strike="noStrike" kern="1200" cap="none" spc="0" normalizeH="0" baseline="0" noProof="0" dirty="0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*Fotos Bahía Fátima 2025</a:t>
            </a:r>
          </a:p>
        </p:txBody>
      </p:sp>
      <p:pic>
        <p:nvPicPr>
          <p:cNvPr id="2" name="WhatsApp Video 2025-07-07 at 09.38.16">
            <a:hlinkClick r:id="" action="ppaction://media"/>
            <a:extLst>
              <a:ext uri="{FF2B5EF4-FFF2-40B4-BE49-F238E27FC236}">
                <a16:creationId xmlns:a16="http://schemas.microsoft.com/office/drawing/2014/main" id="{D8CAE52C-4C57-3AB0-A9DB-A4BD783EBF0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2257" y="870856"/>
            <a:ext cx="3881437" cy="5170715"/>
          </a:xfrm>
          <a:prstGeom prst="rect">
            <a:avLst/>
          </a:prstGeom>
        </p:spPr>
      </p:pic>
      <p:pic>
        <p:nvPicPr>
          <p:cNvPr id="3" name="Picture 2" descr="A high angle view of a beach&#10;&#10;Description automatically generated">
            <a:extLst>
              <a:ext uri="{FF2B5EF4-FFF2-40B4-BE49-F238E27FC236}">
                <a16:creationId xmlns:a16="http://schemas.microsoft.com/office/drawing/2014/main" id="{E378CC99-7C80-9F26-0676-470258B1E97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18679"/>
          <a:stretch/>
        </p:blipFill>
        <p:spPr>
          <a:xfrm>
            <a:off x="4572000" y="921489"/>
            <a:ext cx="4856813" cy="352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447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A6560-9158-634E-C251-AB3893802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FBB80-8D26-5658-E052-84B0BCF29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4629" y="516890"/>
            <a:ext cx="8537448" cy="1325563"/>
          </a:xfrm>
        </p:spPr>
        <p:txBody>
          <a:bodyPr/>
          <a:lstStyle/>
          <a:p>
            <a:br>
              <a:rPr lang="en-US" dirty="0"/>
            </a:br>
            <a:r>
              <a:rPr lang="en-MX" dirty="0"/>
              <a:t>ANTECEDENTES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065772-7335-784D-C333-D12591FD8D9A}"/>
              </a:ext>
            </a:extLst>
          </p:cNvPr>
          <p:cNvSpPr txBox="1"/>
          <p:nvPr/>
        </p:nvSpPr>
        <p:spPr>
          <a:xfrm>
            <a:off x="1654629" y="2223221"/>
            <a:ext cx="755128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X" sz="2000" b="1" i="0" u="none" strike="noStrike" kern="1200" cap="none" spc="0" normalizeH="0" baseline="0" noProof="0" dirty="0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JUNIO 2025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- Hasta la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fecha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 de hoy.</a:t>
            </a:r>
            <a:endParaRPr kumimoji="0" lang="en-MX" sz="2000" b="1" i="0" u="none" strike="noStrike" kern="1200" cap="none" spc="0" normalizeH="0" baseline="0" noProof="0" dirty="0">
              <a:ln>
                <a:noFill/>
              </a:ln>
              <a:solidFill>
                <a:srgbClr val="02496B"/>
              </a:solidFill>
              <a:effectLst/>
              <a:uLnTx/>
              <a:uFillTx/>
              <a:latin typeface="Grotesqu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X" sz="2000" b="0" i="0" u="none" strike="noStrike" kern="1200" cap="none" spc="0" normalizeH="0" baseline="0" noProof="0" dirty="0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Creamos formalmente el Comité de Sargazo Puerto Aventuras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.</a:t>
            </a:r>
            <a:endParaRPr kumimoji="0" lang="en-MX" sz="2000" b="0" i="0" u="none" strike="noStrike" kern="1200" cap="none" spc="0" normalizeH="0" baseline="0" noProof="0" dirty="0">
              <a:ln>
                <a:noFill/>
              </a:ln>
              <a:solidFill>
                <a:srgbClr val="02496B"/>
              </a:solidFill>
              <a:effectLst/>
              <a:uLnTx/>
              <a:uFillTx/>
              <a:latin typeface="Grotesqu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X" sz="2000" b="0" i="0" u="none" strike="noStrike" kern="1200" cap="none" spc="0" normalizeH="0" baseline="0" noProof="0" dirty="0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Dentro del cual se desprendió un grupo reducido de voluntarios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que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 junto con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el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equipo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 de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Colonos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comenzó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 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estudiar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esfuerzos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 del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pasado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 y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nuevas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alternativas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2496B"/>
              </a:solidFill>
              <a:effectLst/>
              <a:uLnTx/>
              <a:uFillTx/>
              <a:latin typeface="Grotesqu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Durante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los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últimos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 meses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trabajamos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 consulta</a:t>
            </a:r>
            <a:r>
              <a:rPr kumimoji="0" lang="en-MX" sz="2000" b="0" i="0" u="none" strike="noStrike" kern="1200" cap="none" spc="0" normalizeH="0" baseline="0" noProof="0" dirty="0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s a expertos de la academia y organizaciones internacionales y nacionales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. El Director de la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Asociación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, Arturo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Cano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, a</a:t>
            </a:r>
            <a:r>
              <a:rPr kumimoji="0" lang="en-MX" sz="2000" b="0" i="0" u="none" strike="noStrike" kern="1200" cap="none" spc="0" normalizeH="0" baseline="0" noProof="0" dirty="0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sisti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ó</a:t>
            </a:r>
            <a:r>
              <a:rPr kumimoji="0" lang="en-MX" sz="2000" b="0" i="0" u="none" strike="noStrike" kern="1200" cap="none" spc="0" normalizeH="0" baseline="0" noProof="0" dirty="0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 a eventos y foros específicos de la region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 y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estuvimos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reuniones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 con la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Secretaría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 de Marina 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contralmirante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Topiltzin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Tlacaletl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 Flores Jaramillo)</a:t>
            </a:r>
            <a:endParaRPr kumimoji="0" lang="en-MX" sz="2000" b="0" i="0" u="none" strike="noStrike" kern="1200" cap="none" spc="0" normalizeH="0" baseline="0" noProof="0" dirty="0">
              <a:ln>
                <a:noFill/>
              </a:ln>
              <a:solidFill>
                <a:srgbClr val="02496B"/>
              </a:solidFill>
              <a:effectLst/>
              <a:uLnTx/>
              <a:uFillTx/>
              <a:latin typeface="Grotesqu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X" sz="1800" b="0" i="0" u="none" strike="noStrike" kern="1200" cap="none" spc="0" normalizeH="0" baseline="0" noProof="0" dirty="0">
              <a:ln>
                <a:noFill/>
              </a:ln>
              <a:solidFill>
                <a:srgbClr val="02496B"/>
              </a:solidFill>
              <a:effectLst/>
              <a:uLnTx/>
              <a:uFillTx/>
              <a:latin typeface="Grotesqu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43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07D03-0AE0-F1A5-F5F6-FFC18E124A5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8537575" cy="1325563"/>
          </a:xfrm>
        </p:spPr>
        <p:txBody>
          <a:bodyPr/>
          <a:lstStyle/>
          <a:p>
            <a:pPr algn="ctr"/>
            <a:r>
              <a:rPr lang="en-MX" dirty="0"/>
              <a:t>RFP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9FA8F-E962-F215-BBB2-FFE4C3D2D6B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7965821" cy="4351338"/>
          </a:xfrm>
        </p:spPr>
        <p:txBody>
          <a:bodyPr>
            <a:normAutofit fontScale="92500" lnSpcReduction="10000"/>
          </a:bodyPr>
          <a:lstStyle/>
          <a:p>
            <a:r>
              <a:rPr lang="en-MX" b="1" dirty="0"/>
              <a:t>Invitamos a </a:t>
            </a:r>
            <a:r>
              <a:rPr lang="es-MX" b="1" dirty="0"/>
              <a:t>8  empresas </a:t>
            </a:r>
            <a:r>
              <a:rPr lang="en-MX" b="1" dirty="0"/>
              <a:t>para participar en la solución para mitigar el Sargazo en PA</a:t>
            </a:r>
          </a:p>
          <a:p>
            <a:endParaRPr lang="en-MX" b="1" dirty="0"/>
          </a:p>
          <a:p>
            <a:r>
              <a:rPr lang="en-MX" b="1" dirty="0"/>
              <a:t>Se</a:t>
            </a:r>
            <a:r>
              <a:rPr lang="es-MX" b="1" dirty="0"/>
              <a:t> registraron 7 empresas </a:t>
            </a:r>
            <a:r>
              <a:rPr lang="en-MX" b="1" dirty="0"/>
              <a:t>para participar en las propuestas</a:t>
            </a:r>
          </a:p>
          <a:p>
            <a:endParaRPr lang="en-MX" dirty="0"/>
          </a:p>
          <a:p>
            <a:r>
              <a:rPr lang="en-MX" b="1" dirty="0"/>
              <a:t>Recibimos 7 </a:t>
            </a:r>
            <a:r>
              <a:rPr lang="en-MX" sz="2400" b="1" dirty="0"/>
              <a:t>Propuestas</a:t>
            </a:r>
            <a:r>
              <a:rPr lang="en-MX" b="1" dirty="0"/>
              <a:t> de empresas</a:t>
            </a:r>
          </a:p>
          <a:p>
            <a:endParaRPr lang="en-MX" b="1" dirty="0"/>
          </a:p>
          <a:p>
            <a:r>
              <a:rPr lang="en-MX" b="1" dirty="0"/>
              <a:t>Todo el proceso está documentado, grabado y respaldado para consulta en cualquier momento.</a:t>
            </a:r>
          </a:p>
          <a:p>
            <a:endParaRPr lang="en-MX" dirty="0"/>
          </a:p>
          <a:p>
            <a:endParaRPr lang="en-MX" dirty="0"/>
          </a:p>
          <a:p>
            <a:endParaRPr lang="en-MX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0A1BA4-3D9A-7855-6E07-571CA200C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388" y="1352549"/>
            <a:ext cx="1716783" cy="15890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B7C96D-DCFA-E37C-9EA7-24158D5ECFF6}"/>
              </a:ext>
            </a:extLst>
          </p:cNvPr>
          <p:cNvSpPr txBox="1"/>
          <p:nvPr/>
        </p:nvSpPr>
        <p:spPr>
          <a:xfrm>
            <a:off x="7815263" y="499070"/>
            <a:ext cx="419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MX" sz="1800" b="1" i="0" u="none" strike="noStrike" kern="1200" cap="none" spc="0" normalizeH="0" baseline="0" noProof="0" dirty="0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Empresas que participaron y enviaron propuesta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X" sz="1800" b="1" i="0" u="none" strike="noStrike" kern="1200" cap="none" spc="0" normalizeH="0" baseline="0" noProof="0" dirty="0">
              <a:ln>
                <a:noFill/>
              </a:ln>
              <a:solidFill>
                <a:srgbClr val="02496B"/>
              </a:solidFill>
              <a:effectLst/>
              <a:uLnTx/>
              <a:uFillTx/>
              <a:latin typeface="Grotesque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27AC14-EB86-8D3D-718B-95FFFE0655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2131" y="3358157"/>
            <a:ext cx="1422400" cy="736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0D301B-9709-7A7E-6166-E8380BF948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5263" y="4587875"/>
            <a:ext cx="2197100" cy="15890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F1A0AB-B3D0-3DF6-F72C-C4B3A245DB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08673" y="4583112"/>
            <a:ext cx="1739900" cy="1752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54F65F-1639-1769-D39C-834E5B7AF5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31400" y="3261319"/>
            <a:ext cx="2131250" cy="9233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FAE20D-D8C4-1524-C5DC-52AE0E1C2A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65410" y="1462682"/>
            <a:ext cx="2263230" cy="126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08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1D86A2-DB2E-D959-437A-A5D2D2BF8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63517-F555-0879-D024-A81495B3A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273" y="516890"/>
            <a:ext cx="8259580" cy="1325563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2700" dirty="0"/>
              <a:t>MOTIVOS POR LOS CUALES SE DESCARTARON LAS DEMÁS EMPRESAS Y SUS PROPUESTAS:</a:t>
            </a:r>
            <a:br>
              <a:rPr lang="en-US" sz="2700" dirty="0"/>
            </a:br>
            <a:endParaRPr lang="en-MX" sz="27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866B3B-9E91-2F53-A299-276191219BE9}"/>
              </a:ext>
            </a:extLst>
          </p:cNvPr>
          <p:cNvSpPr txBox="1"/>
          <p:nvPr/>
        </p:nvSpPr>
        <p:spPr>
          <a:xfrm>
            <a:off x="1109272" y="2223221"/>
            <a:ext cx="920396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MX" sz="1800" b="0" i="0" u="none" strike="noStrike" kern="1200" cap="none" spc="0" normalizeH="0" baseline="0" noProof="0" dirty="0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Experiencia de la empresa y experiencia en la zona ; Trabajo con partners locales (intermediarios) o de forma directa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MX" sz="1800" b="0" i="0" u="none" strike="noStrike" kern="1200" cap="none" spc="0" normalizeH="0" baseline="0" noProof="0" dirty="0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Tipo de solución enfocada a la operación del sargazo en tierra o en la barrera o en ambas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MX" sz="1800" b="0" i="0" u="none" strike="noStrike" kern="1200" cap="none" spc="0" normalizeH="0" baseline="0" noProof="0" dirty="0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Tipo de barrera y layout de la barrera. Garantías de las barreras, tipo de proveeduría y disponibilidad, tipo de materiales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MX" sz="1800" b="0" i="0" u="none" strike="noStrike" kern="1200" cap="none" spc="0" normalizeH="0" baseline="0" noProof="0" dirty="0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Tipos de sujección (anclaje vs durmientes)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MX" sz="1800" b="0" i="0" u="none" strike="noStrike" kern="1200" cap="none" spc="0" normalizeH="0" baseline="0" noProof="0" dirty="0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Tipo de garantías como empresa (Fianzas/Seguros/Permisos/etc)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MX" sz="1800" b="0" i="0" u="none" strike="noStrike" kern="1200" cap="none" spc="0" normalizeH="0" baseline="0" noProof="0" dirty="0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Contrato de Operación y Mantenimiento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MX" sz="1800" b="0" i="0" u="none" strike="noStrike" kern="1200" cap="none" spc="0" normalizeH="0" baseline="0" noProof="0" dirty="0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Costos y flexibilidad de pagos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MX" sz="1800" b="0" i="0" u="none" strike="noStrike" kern="1200" cap="none" spc="0" normalizeH="0" baseline="0" noProof="0" dirty="0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Referencias en la zona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MX" sz="1800" b="0" i="0" u="none" strike="noStrike" kern="1200" cap="none" spc="0" normalizeH="0" baseline="0" noProof="0" dirty="0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Formalidad y presentación de sus propuestas tanto en sus entregas como en presentaciones en vivo.</a:t>
            </a:r>
          </a:p>
        </p:txBody>
      </p:sp>
    </p:spTree>
    <p:extLst>
      <p:ext uri="{BB962C8B-B14F-4D97-AF65-F5344CB8AC3E}">
        <p14:creationId xmlns:p14="http://schemas.microsoft.com/office/powerpoint/2010/main" val="827781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CAF6A8-36B7-F0EF-0DB0-E7D9D6AF9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42CD8BB-93BE-7C48-CFB1-6459183D8A3E}"/>
              </a:ext>
            </a:extLst>
          </p:cNvPr>
          <p:cNvSpPr txBox="1"/>
          <p:nvPr/>
        </p:nvSpPr>
        <p:spPr>
          <a:xfrm>
            <a:off x="838200" y="1076708"/>
            <a:ext cx="4903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El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comité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 se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inclina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por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 la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propuesta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 de Inmar Caribe para la barrera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deflectora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. </a:t>
            </a:r>
            <a:endParaRPr kumimoji="0" lang="en-MX" sz="1800" b="0" i="0" u="none" strike="noStrike" kern="1200" cap="none" spc="0" normalizeH="0" baseline="0" noProof="0" dirty="0">
              <a:ln>
                <a:noFill/>
              </a:ln>
              <a:solidFill>
                <a:srgbClr val="02496B"/>
              </a:solidFill>
              <a:effectLst/>
              <a:uLnTx/>
              <a:uFillTx/>
              <a:latin typeface="Grotesqu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FAE2FEF-2EA2-EF51-B981-6BD5F0350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537448" cy="923330"/>
          </a:xfrm>
        </p:spPr>
        <p:txBody>
          <a:bodyPr>
            <a:normAutofit/>
          </a:bodyPr>
          <a:lstStyle/>
          <a:p>
            <a:r>
              <a:rPr lang="en-US" sz="2800" dirty="0" err="1"/>
              <a:t>Resultados</a:t>
            </a:r>
            <a:r>
              <a:rPr lang="en-US" sz="2800" dirty="0"/>
              <a:t> de las </a:t>
            </a:r>
            <a:r>
              <a:rPr lang="en-US" sz="2800" dirty="0" err="1"/>
              <a:t>presentaciones</a:t>
            </a:r>
            <a:r>
              <a:rPr lang="en-US" sz="28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973780-D777-B1F9-068A-5CF74F80F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7757" y="2064623"/>
            <a:ext cx="5724525" cy="382018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7333D6B-DDF7-FAE3-1EB0-6BE2E32B688E}"/>
              </a:ext>
            </a:extLst>
          </p:cNvPr>
          <p:cNvSpPr txBox="1"/>
          <p:nvPr/>
        </p:nvSpPr>
        <p:spPr>
          <a:xfrm>
            <a:off x="838200" y="2289344"/>
            <a:ext cx="60935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Inversión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 1 er. Fase del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proyecto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2496B"/>
              </a:solidFill>
              <a:effectLst/>
              <a:uLnTx/>
              <a:uFillTx/>
              <a:latin typeface="Grotesque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C916ED-E6F9-D0F2-6515-712481335141}"/>
              </a:ext>
            </a:extLst>
          </p:cNvPr>
          <p:cNvSpPr txBox="1"/>
          <p:nvPr/>
        </p:nvSpPr>
        <p:spPr>
          <a:xfrm>
            <a:off x="284814" y="2903071"/>
            <a:ext cx="518659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$ 399,394.17 USD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por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 1091 metros de barrera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deflectora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 la Bahía de Fátima y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Kantenah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2496B"/>
              </a:solidFill>
              <a:effectLst/>
              <a:uLnTx/>
              <a:uFillTx/>
              <a:latin typeface="Grotesqu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$ 209,407.37 MXN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Póliza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 de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mantenimiento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 y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operación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por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mes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durante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 8 meses de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temporada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2496B"/>
              </a:solidFill>
              <a:effectLst/>
              <a:uLnTx/>
              <a:uFillTx/>
              <a:latin typeface="Grotesque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Los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precios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incluyen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 IVA y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todos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los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impuestos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 de Aduana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2496B"/>
                </a:solidFill>
                <a:effectLst/>
                <a:uLnTx/>
                <a:uFillTx/>
                <a:latin typeface="Grotesque"/>
                <a:ea typeface="+mn-ea"/>
                <a:cs typeface="+mn-cs"/>
              </a:rPr>
              <a:t>.</a:t>
            </a:r>
            <a:endParaRPr kumimoji="0" lang="en-MX" sz="2400" b="0" i="0" u="none" strike="noStrike" kern="1200" cap="none" spc="0" normalizeH="0" baseline="0" noProof="0" dirty="0">
              <a:ln>
                <a:noFill/>
              </a:ln>
              <a:solidFill>
                <a:srgbClr val="02496B"/>
              </a:solidFill>
              <a:effectLst/>
              <a:uLnTx/>
              <a:uFillTx/>
              <a:latin typeface="Grotesqu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072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78408-3BBB-462A-4E03-A1119D974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MX" dirty="0"/>
              <a:t>Presupuesto aterrizado a nivel Llaves (Propuesta Comité Sargazo)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D200B93-2B2E-F084-FCE5-AAD3BD9033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9548" y="3312825"/>
            <a:ext cx="10777927" cy="196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97005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olonos PA">
      <a:dk1>
        <a:srgbClr val="02496B"/>
      </a:dk1>
      <a:lt1>
        <a:sysClr val="window" lastClr="FFFFFF"/>
      </a:lt1>
      <a:dk2>
        <a:srgbClr val="00B24B"/>
      </a:dk2>
      <a:lt2>
        <a:srgbClr val="E7E6E6"/>
      </a:lt2>
      <a:accent1>
        <a:srgbClr val="0498E2"/>
      </a:accent1>
      <a:accent2>
        <a:srgbClr val="00DE5F"/>
      </a:accent2>
      <a:accent3>
        <a:srgbClr val="023A56"/>
      </a:accent3>
      <a:accent4>
        <a:srgbClr val="006C2E"/>
      </a:accent4>
      <a:accent5>
        <a:srgbClr val="7BD2FD"/>
      </a:accent5>
      <a:accent6>
        <a:srgbClr val="71FFAE"/>
      </a:accent6>
      <a:hlink>
        <a:srgbClr val="0563C1"/>
      </a:hlink>
      <a:folHlink>
        <a:srgbClr val="006029"/>
      </a:folHlink>
    </a:clrScheme>
    <a:fontScheme name="Puerto Aventuras">
      <a:majorFont>
        <a:latin typeface="Grotesque"/>
        <a:ea typeface=""/>
        <a:cs typeface=""/>
      </a:majorFont>
      <a:minorFont>
        <a:latin typeface="Grotesq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457</Words>
  <Application>Microsoft Office PowerPoint</Application>
  <PresentationFormat>Widescreen</PresentationFormat>
  <Paragraphs>43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Arial</vt:lpstr>
      <vt:lpstr>Grotesque</vt:lpstr>
      <vt:lpstr>1_Office Theme</vt:lpstr>
      <vt:lpstr>PRESENTACIÓN PROPUESTA PARA MANEJO DEL SARGAZO</vt:lpstr>
      <vt:lpstr>¿Por qué estamos aquí?   Motivados por el interés del bienestar de nuestra comunidad y el éxito de todos y cada uno de los miembros que la conforman, y por la profunda preocupación que provocan los efectos negativos de este fenómeno natural. </vt:lpstr>
      <vt:lpstr>PowerPoint Presentation</vt:lpstr>
      <vt:lpstr>PowerPoint Presentation</vt:lpstr>
      <vt:lpstr> ANTECEDENTES</vt:lpstr>
      <vt:lpstr>RFP</vt:lpstr>
      <vt:lpstr> MOTIVOS POR LOS CUALES SE DESCARTARON LAS DEMÁS EMPRESAS Y SUS PROPUESTAS: </vt:lpstr>
      <vt:lpstr>Resultados de las presentaciones.</vt:lpstr>
      <vt:lpstr>Presupuesto aterrizado a nivel Llaves (Propuesta Comité Sargazo)</vt:lpstr>
      <vt:lpstr>Proyección de Costos por número de llaves para las propiedades no frente al mar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Ceci García Casteleiro</dc:creator>
  <cp:lastModifiedBy>Ceci García Casteleiro</cp:lastModifiedBy>
  <cp:revision>1</cp:revision>
  <dcterms:created xsi:type="dcterms:W3CDTF">2025-11-25T19:31:39Z</dcterms:created>
  <dcterms:modified xsi:type="dcterms:W3CDTF">2025-11-25T19:32:34Z</dcterms:modified>
</cp:coreProperties>
</file>